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" charset="1" panose="00000500000000000000"/>
      <p:regular r:id="rId10"/>
    </p:embeddedFont>
    <p:embeddedFont>
      <p:font typeface="Agrandir Bold" charset="1" panose="00000800000000000000"/>
      <p:regular r:id="rId11"/>
    </p:embeddedFont>
    <p:embeddedFont>
      <p:font typeface="Agrandir Italics" charset="1" panose="00000500000000000000"/>
      <p:regular r:id="rId12"/>
    </p:embeddedFont>
    <p:embeddedFont>
      <p:font typeface="Agrandir Bold Italics" charset="1" panose="00000800000000000000"/>
      <p:regular r:id="rId13"/>
    </p:embeddedFont>
    <p:embeddedFont>
      <p:font typeface="Agrandir Thin" charset="1" panose="00000200000000000000"/>
      <p:regular r:id="rId14"/>
    </p:embeddedFont>
    <p:embeddedFont>
      <p:font typeface="Agrandir Thin Italics" charset="1" panose="00000200000000000000"/>
      <p:regular r:id="rId15"/>
    </p:embeddedFont>
    <p:embeddedFont>
      <p:font typeface="Agrandir Medium" charset="1" panose="00000600000000000000"/>
      <p:regular r:id="rId16"/>
    </p:embeddedFont>
    <p:embeddedFont>
      <p:font typeface="Agrandir Medium Italics" charset="1" panose="00000600000000000000"/>
      <p:regular r:id="rId17"/>
    </p:embeddedFont>
    <p:embeddedFont>
      <p:font typeface="Agrandir Ultra-Bold" charset="1" panose="00000A00000000000000"/>
      <p:regular r:id="rId18"/>
    </p:embeddedFont>
    <p:embeddedFont>
      <p:font typeface="Agrandir Ultra-Bold Italics" charset="1" panose="00000A00000000000000"/>
      <p:regular r:id="rId19"/>
    </p:embeddedFont>
    <p:embeddedFont>
      <p:font typeface="Agrandir Heavy" charset="1" panose="00000900000000000000"/>
      <p:regular r:id="rId20"/>
    </p:embeddedFont>
    <p:embeddedFont>
      <p:font typeface="Agrandir Heavy Italics" charset="1" panose="000009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800000000000000"/>
      <p:regular r:id="rId25"/>
    </p:embeddedFont>
    <p:embeddedFont>
      <p:font typeface="Montserrat Thin" charset="1" panose="00000300000000000000"/>
      <p:regular r:id="rId26"/>
    </p:embeddedFont>
    <p:embeddedFont>
      <p:font typeface="Montserrat Thin Italics" charset="1" panose="00000300000000000000"/>
      <p:regular r:id="rId27"/>
    </p:embeddedFont>
    <p:embeddedFont>
      <p:font typeface="Montserrat Extra-Light" charset="1" panose="00000300000000000000"/>
      <p:regular r:id="rId28"/>
    </p:embeddedFont>
    <p:embeddedFont>
      <p:font typeface="Montserrat Extra-Light Italics" charset="1" panose="00000300000000000000"/>
      <p:regular r:id="rId29"/>
    </p:embeddedFont>
    <p:embeddedFont>
      <p:font typeface="Montserrat Light" charset="1" panose="00000400000000000000"/>
      <p:regular r:id="rId30"/>
    </p:embeddedFont>
    <p:embeddedFont>
      <p:font typeface="Montserrat Light Italics" charset="1" panose="00000400000000000000"/>
      <p:regular r:id="rId31"/>
    </p:embeddedFont>
    <p:embeddedFont>
      <p:font typeface="Montserrat Medium" charset="1" panose="00000600000000000000"/>
      <p:regular r:id="rId32"/>
    </p:embeddedFont>
    <p:embeddedFont>
      <p:font typeface="Montserrat Medium Italics" charset="1" panose="00000600000000000000"/>
      <p:regular r:id="rId33"/>
    </p:embeddedFont>
    <p:embeddedFont>
      <p:font typeface="Montserrat Semi-Bold" charset="1" panose="00000700000000000000"/>
      <p:regular r:id="rId34"/>
    </p:embeddedFont>
    <p:embeddedFont>
      <p:font typeface="Montserrat Semi-Bold Italics" charset="1" panose="00000700000000000000"/>
      <p:regular r:id="rId35"/>
    </p:embeddedFont>
    <p:embeddedFont>
      <p:font typeface="Montserrat Ultra-Bold" charset="1" panose="00000900000000000000"/>
      <p:regular r:id="rId36"/>
    </p:embeddedFont>
    <p:embeddedFont>
      <p:font typeface="Montserrat Ultra-Bold Italics" charset="1" panose="00000900000000000000"/>
      <p:regular r:id="rId37"/>
    </p:embeddedFont>
    <p:embeddedFont>
      <p:font typeface="Montserrat Heavy" charset="1" panose="00000A00000000000000"/>
      <p:regular r:id="rId38"/>
    </p:embeddedFont>
    <p:embeddedFont>
      <p:font typeface="Montserrat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4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2.png" Type="http://schemas.openxmlformats.org/officeDocument/2006/relationships/image"/><Relationship Id="rId18" Target="../media/image13.svg" Type="http://schemas.openxmlformats.org/officeDocument/2006/relationships/image"/><Relationship Id="rId19" Target="../media/image14.png" Type="http://schemas.openxmlformats.org/officeDocument/2006/relationships/image"/><Relationship Id="rId2" Target="../media/image1.jpeg" Type="http://schemas.openxmlformats.org/officeDocument/2006/relationships/image"/><Relationship Id="rId20" Target="../media/image15.svg" Type="http://schemas.openxmlformats.org/officeDocument/2006/relationships/image"/><Relationship Id="rId21" Target="../media/image16.png" Type="http://schemas.openxmlformats.org/officeDocument/2006/relationships/image"/><Relationship Id="rId22" Target="../media/image17.svg" Type="http://schemas.openxmlformats.org/officeDocument/2006/relationships/image"/><Relationship Id="rId23" Target="../media/image18.png" Type="http://schemas.openxmlformats.org/officeDocument/2006/relationships/image"/><Relationship Id="rId24" Target="../media/image19.svg" Type="http://schemas.openxmlformats.org/officeDocument/2006/relationships/image"/><Relationship Id="rId25" Target="../media/image20.png" Type="http://schemas.openxmlformats.org/officeDocument/2006/relationships/image"/><Relationship Id="rId26" Target="../media/image21.svg" Type="http://schemas.openxmlformats.org/officeDocument/2006/relationships/image"/><Relationship Id="rId27" Target="../media/image22.png" Type="http://schemas.openxmlformats.org/officeDocument/2006/relationships/image"/><Relationship Id="rId28" Target="../media/image23.svg" Type="http://schemas.openxmlformats.org/officeDocument/2006/relationships/image"/><Relationship Id="rId29" Target="../media/image49.png" Type="http://schemas.openxmlformats.org/officeDocument/2006/relationships/image"/><Relationship Id="rId3" Target="../media/image45.png" Type="http://schemas.openxmlformats.org/officeDocument/2006/relationships/image"/><Relationship Id="rId30" Target="../media/image50.svg" Type="http://schemas.openxmlformats.org/officeDocument/2006/relationships/image"/><Relationship Id="rId4" Target="../media/image4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4198" y="-1294275"/>
            <a:ext cx="2832552" cy="2588549"/>
          </a:xfrm>
          <a:custGeom>
            <a:avLst/>
            <a:gdLst/>
            <a:ahLst/>
            <a:cxnLst/>
            <a:rect r="r" b="b" t="t" l="l"/>
            <a:pathLst>
              <a:path h="2588549" w="2832552">
                <a:moveTo>
                  <a:pt x="0" y="0"/>
                </a:moveTo>
                <a:lnTo>
                  <a:pt x="2832551" y="0"/>
                </a:lnTo>
                <a:lnTo>
                  <a:pt x="2832551" y="2588550"/>
                </a:lnTo>
                <a:lnTo>
                  <a:pt x="0" y="258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43507" y="-689971"/>
            <a:ext cx="2803900" cy="2414053"/>
          </a:xfrm>
          <a:custGeom>
            <a:avLst/>
            <a:gdLst/>
            <a:ahLst/>
            <a:cxnLst/>
            <a:rect r="r" b="b" t="t" l="l"/>
            <a:pathLst>
              <a:path h="2414053" w="2803900">
                <a:moveTo>
                  <a:pt x="0" y="0"/>
                </a:moveTo>
                <a:lnTo>
                  <a:pt x="2803900" y="0"/>
                </a:lnTo>
                <a:lnTo>
                  <a:pt x="2803900" y="2414053"/>
                </a:lnTo>
                <a:lnTo>
                  <a:pt x="0" y="241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5033991"/>
            <a:ext cx="2138114" cy="2604359"/>
          </a:xfrm>
          <a:custGeom>
            <a:avLst/>
            <a:gdLst/>
            <a:ahLst/>
            <a:cxnLst/>
            <a:rect r="r" b="b" t="t" l="l"/>
            <a:pathLst>
              <a:path h="2604359" w="2138114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30548" y="-1293994"/>
            <a:ext cx="2465343" cy="2588269"/>
          </a:xfrm>
          <a:custGeom>
            <a:avLst/>
            <a:gdLst/>
            <a:ahLst/>
            <a:cxnLst/>
            <a:rect r="r" b="b" t="t" l="l"/>
            <a:pathLst>
              <a:path h="2588269" w="2465343">
                <a:moveTo>
                  <a:pt x="0" y="0"/>
                </a:moveTo>
                <a:lnTo>
                  <a:pt x="2465343" y="0"/>
                </a:lnTo>
                <a:lnTo>
                  <a:pt x="2465343" y="2588269"/>
                </a:lnTo>
                <a:lnTo>
                  <a:pt x="0" y="2588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92203" y="8606204"/>
            <a:ext cx="2417143" cy="2315806"/>
          </a:xfrm>
          <a:custGeom>
            <a:avLst/>
            <a:gdLst/>
            <a:ahLst/>
            <a:cxnLst/>
            <a:rect r="r" b="b" t="t" l="l"/>
            <a:pathLst>
              <a:path h="2315806" w="2417143">
                <a:moveTo>
                  <a:pt x="0" y="0"/>
                </a:moveTo>
                <a:lnTo>
                  <a:pt x="2417143" y="0"/>
                </a:lnTo>
                <a:lnTo>
                  <a:pt x="2417143" y="2315806"/>
                </a:lnTo>
                <a:lnTo>
                  <a:pt x="0" y="2315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36878" y="3225785"/>
            <a:ext cx="3065578" cy="2711086"/>
          </a:xfrm>
          <a:custGeom>
            <a:avLst/>
            <a:gdLst/>
            <a:ahLst/>
            <a:cxnLst/>
            <a:rect r="r" b="b" t="t" l="l"/>
            <a:pathLst>
              <a:path h="2711086" w="3065578">
                <a:moveTo>
                  <a:pt x="0" y="0"/>
                </a:moveTo>
                <a:lnTo>
                  <a:pt x="3065578" y="0"/>
                </a:lnTo>
                <a:lnTo>
                  <a:pt x="3065578" y="2711085"/>
                </a:lnTo>
                <a:lnTo>
                  <a:pt x="0" y="2711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16995" y="7638350"/>
            <a:ext cx="2882762" cy="3283660"/>
          </a:xfrm>
          <a:custGeom>
            <a:avLst/>
            <a:gdLst/>
            <a:ahLst/>
            <a:cxnLst/>
            <a:rect r="r" b="b" t="t" l="l"/>
            <a:pathLst>
              <a:path h="3283660" w="2882762">
                <a:moveTo>
                  <a:pt x="0" y="0"/>
                </a:moveTo>
                <a:lnTo>
                  <a:pt x="2882761" y="0"/>
                </a:lnTo>
                <a:lnTo>
                  <a:pt x="2882761" y="3283660"/>
                </a:lnTo>
                <a:lnTo>
                  <a:pt x="0" y="32836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58779" y="8450325"/>
            <a:ext cx="2163234" cy="3572134"/>
          </a:xfrm>
          <a:custGeom>
            <a:avLst/>
            <a:gdLst/>
            <a:ahLst/>
            <a:cxnLst/>
            <a:rect r="r" b="b" t="t" l="l"/>
            <a:pathLst>
              <a:path h="3572134" w="21632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16995" y="-689971"/>
            <a:ext cx="2379176" cy="3224668"/>
          </a:xfrm>
          <a:custGeom>
            <a:avLst/>
            <a:gdLst/>
            <a:ahLst/>
            <a:cxnLst/>
            <a:rect r="r" b="b" t="t" l="l"/>
            <a:pathLst>
              <a:path h="3224668" w="2379176">
                <a:moveTo>
                  <a:pt x="0" y="0"/>
                </a:moveTo>
                <a:lnTo>
                  <a:pt x="2379175" y="0"/>
                </a:lnTo>
                <a:lnTo>
                  <a:pt x="2379175" y="3224668"/>
                </a:lnTo>
                <a:lnTo>
                  <a:pt x="0" y="32246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92554" y="9046259"/>
            <a:ext cx="2647404" cy="2079468"/>
          </a:xfrm>
          <a:custGeom>
            <a:avLst/>
            <a:gdLst/>
            <a:ahLst/>
            <a:cxnLst/>
            <a:rect r="r" b="b" t="t" l="l"/>
            <a:pathLst>
              <a:path h="2079468" w="2647404">
                <a:moveTo>
                  <a:pt x="0" y="0"/>
                </a:moveTo>
                <a:lnTo>
                  <a:pt x="2647404" y="0"/>
                </a:lnTo>
                <a:lnTo>
                  <a:pt x="2647404" y="2079468"/>
                </a:lnTo>
                <a:lnTo>
                  <a:pt x="0" y="20794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79615" y="2049544"/>
            <a:ext cx="1442398" cy="2352482"/>
          </a:xfrm>
          <a:custGeom>
            <a:avLst/>
            <a:gdLst/>
            <a:ahLst/>
            <a:cxnLst/>
            <a:rect r="r" b="b" t="t" l="l"/>
            <a:pathLst>
              <a:path h="2352482" w="1442398">
                <a:moveTo>
                  <a:pt x="0" y="0"/>
                </a:moveTo>
                <a:lnTo>
                  <a:pt x="1442398" y="0"/>
                </a:lnTo>
                <a:lnTo>
                  <a:pt x="1442398" y="2352482"/>
                </a:lnTo>
                <a:lnTo>
                  <a:pt x="0" y="2352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32490">
            <a:off x="5423388" y="-1980819"/>
            <a:ext cx="4703437" cy="4114800"/>
          </a:xfrm>
          <a:custGeom>
            <a:avLst/>
            <a:gdLst/>
            <a:ahLst/>
            <a:cxnLst/>
            <a:rect r="r" b="b" t="t" l="l"/>
            <a:pathLst>
              <a:path h="4114800" w="4703437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01928" y="8884186"/>
            <a:ext cx="4302387" cy="4075647"/>
          </a:xfrm>
          <a:custGeom>
            <a:avLst/>
            <a:gdLst/>
            <a:ahLst/>
            <a:cxnLst/>
            <a:rect r="r" b="b" t="t" l="l"/>
            <a:pathLst>
              <a:path h="4075647" w="4302387">
                <a:moveTo>
                  <a:pt x="0" y="0"/>
                </a:moveTo>
                <a:lnTo>
                  <a:pt x="4302387" y="0"/>
                </a:lnTo>
                <a:lnTo>
                  <a:pt x="4302387" y="4075647"/>
                </a:lnTo>
                <a:lnTo>
                  <a:pt x="0" y="4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08982" y="3374022"/>
            <a:ext cx="12870036" cy="296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6"/>
              </a:lnSpc>
            </a:pPr>
            <a:r>
              <a:rPr lang="en-US" sz="9800" spc="-343">
                <a:solidFill>
                  <a:srgbClr val="FFFFFF"/>
                </a:solidFill>
                <a:latin typeface="Agrandir Bold"/>
              </a:rPr>
              <a:t>Asset</a:t>
            </a:r>
          </a:p>
          <a:p>
            <a:pPr algn="ctr" marL="0" indent="0" lvl="0">
              <a:lnSpc>
                <a:spcPts val="10486"/>
              </a:lnSpc>
              <a:spcBef>
                <a:spcPct val="0"/>
              </a:spcBef>
            </a:pPr>
            <a:r>
              <a:rPr lang="en-US" sz="9800" spc="-343">
                <a:solidFill>
                  <a:srgbClr val="FFFFFF"/>
                </a:solidFill>
                <a:latin typeface="Agrandir Bold"/>
              </a:rPr>
              <a:t> Management: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19322" y="2628842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7" y="0"/>
                </a:lnTo>
                <a:lnTo>
                  <a:pt x="5029317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9700" y="2205477"/>
            <a:ext cx="9290033" cy="227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36"/>
              </a:lnSpc>
            </a:pPr>
            <a:r>
              <a:rPr lang="en-US" sz="7200" spc="-252">
                <a:solidFill>
                  <a:srgbClr val="FFFFFF"/>
                </a:solidFill>
                <a:latin typeface="Agrandir Medium"/>
              </a:rPr>
              <a:t>Introduction to Asset Management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225626" y="0"/>
            <a:ext cx="7062374" cy="10287000"/>
          </a:xfrm>
          <a:custGeom>
            <a:avLst/>
            <a:gdLst/>
            <a:ahLst/>
            <a:cxnLst/>
            <a:rect r="r" b="b" t="t" l="l"/>
            <a:pathLst>
              <a:path h="10287000" w="7062374">
                <a:moveTo>
                  <a:pt x="0" y="0"/>
                </a:moveTo>
                <a:lnTo>
                  <a:pt x="7062374" y="0"/>
                </a:lnTo>
                <a:lnTo>
                  <a:pt x="70623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687" t="0" r="-5773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788111"/>
            <a:ext cx="9015148" cy="275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1036" indent="-345518" lvl="1">
              <a:lnSpc>
                <a:spcPts val="3616"/>
              </a:lnSpc>
              <a:buFont typeface="Arial"/>
              <a:buChar char="•"/>
            </a:pPr>
            <a:r>
              <a:rPr lang="en-US" sz="3200" spc="-112">
                <a:solidFill>
                  <a:srgbClr val="FFFFFF"/>
                </a:solidFill>
                <a:latin typeface="Montserrat Medium"/>
              </a:rPr>
              <a:t>E-Asset Management System is a powerful solution designed to revolutionize asset management and tracking .</a:t>
            </a:r>
          </a:p>
          <a:p>
            <a:pPr marL="691036" indent="-345518" lvl="1">
              <a:lnSpc>
                <a:spcPts val="3616"/>
              </a:lnSpc>
              <a:buFont typeface="Arial"/>
              <a:buChar char="•"/>
            </a:pPr>
            <a:r>
              <a:rPr lang="en-US" sz="3200" spc="-112">
                <a:solidFill>
                  <a:srgbClr val="FFFFFF"/>
                </a:solidFill>
                <a:latin typeface="Montserrat Medium"/>
              </a:rPr>
              <a:t>Efficiently managing a range of assets. </a:t>
            </a:r>
          </a:p>
          <a:p>
            <a:pPr marL="691036" indent="-345518" lvl="1">
              <a:lnSpc>
                <a:spcPts val="3616"/>
              </a:lnSpc>
              <a:buFont typeface="Arial"/>
              <a:buChar char="•"/>
            </a:pPr>
            <a:r>
              <a:rPr lang="en-US" sz="3200" spc="-112">
                <a:solidFill>
                  <a:srgbClr val="FFFFFF"/>
                </a:solidFill>
                <a:latin typeface="Montserrat Medium"/>
              </a:rPr>
              <a:t>Help Borrowers for their undisrupted flow of work.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00774" y="1643900"/>
            <a:ext cx="11191900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36"/>
              </a:lnSpc>
              <a:spcBef>
                <a:spcPct val="0"/>
              </a:spcBef>
            </a:pPr>
            <a:r>
              <a:rPr lang="en-US" sz="7200" spc="-252">
                <a:solidFill>
                  <a:srgbClr val="60AA82"/>
                </a:solidFill>
                <a:latin typeface="Agrandir"/>
              </a:rPr>
              <a:t>Problem Statement</a:t>
            </a:r>
          </a:p>
        </p:txBody>
      </p:sp>
      <p:sp>
        <p:nvSpPr>
          <p:cNvPr name="AutoShape 4" id="4"/>
          <p:cNvSpPr/>
          <p:nvPr/>
        </p:nvSpPr>
        <p:spPr>
          <a:xfrm>
            <a:off x="-886757" y="3684938"/>
            <a:ext cx="20061513" cy="0"/>
          </a:xfrm>
          <a:prstGeom prst="line">
            <a:avLst/>
          </a:prstGeom>
          <a:ln cap="flat" w="28575">
            <a:solidFill>
              <a:srgbClr val="60AA8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288476" y="3448197"/>
            <a:ext cx="502056" cy="502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5820" y="3448197"/>
            <a:ext cx="502056" cy="50205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96724" y="3448197"/>
            <a:ext cx="502056" cy="50205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08755" y="3433910"/>
            <a:ext cx="502056" cy="50205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13073" y="-1659845"/>
            <a:ext cx="2975403" cy="3123761"/>
          </a:xfrm>
          <a:custGeom>
            <a:avLst/>
            <a:gdLst/>
            <a:ahLst/>
            <a:cxnLst/>
            <a:rect r="r" b="b" t="t" l="l"/>
            <a:pathLst>
              <a:path h="3123761" w="2975403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791584" y="7790604"/>
            <a:ext cx="3427404" cy="3031072"/>
          </a:xfrm>
          <a:custGeom>
            <a:avLst/>
            <a:gdLst/>
            <a:ahLst/>
            <a:cxnLst/>
            <a:rect r="r" b="b" t="t" l="l"/>
            <a:pathLst>
              <a:path h="3031072" w="3427404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858779" y="7790604"/>
            <a:ext cx="2163234" cy="3572134"/>
          </a:xfrm>
          <a:custGeom>
            <a:avLst/>
            <a:gdLst/>
            <a:ahLst/>
            <a:cxnLst/>
            <a:rect r="r" b="b" t="t" l="l"/>
            <a:pathLst>
              <a:path h="3572134" w="2163234">
                <a:moveTo>
                  <a:pt x="0" y="0"/>
                </a:moveTo>
                <a:lnTo>
                  <a:pt x="2163234" y="0"/>
                </a:lnTo>
                <a:lnTo>
                  <a:pt x="2163234" y="3572135"/>
                </a:lnTo>
                <a:lnTo>
                  <a:pt x="0" y="3572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749865" y="-587294"/>
            <a:ext cx="2636713" cy="3573727"/>
          </a:xfrm>
          <a:custGeom>
            <a:avLst/>
            <a:gdLst/>
            <a:ahLst/>
            <a:cxnLst/>
            <a:rect r="r" b="b" t="t" l="l"/>
            <a:pathLst>
              <a:path h="3573727" w="2636713">
                <a:moveTo>
                  <a:pt x="0" y="0"/>
                </a:moveTo>
                <a:lnTo>
                  <a:pt x="2636713" y="0"/>
                </a:lnTo>
                <a:lnTo>
                  <a:pt x="2636713" y="3573727"/>
                </a:lnTo>
                <a:lnTo>
                  <a:pt x="0" y="3573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425218" y="606167"/>
            <a:ext cx="3030355" cy="2380266"/>
          </a:xfrm>
          <a:custGeom>
            <a:avLst/>
            <a:gdLst/>
            <a:ahLst/>
            <a:cxnLst/>
            <a:rect r="r" b="b" t="t" l="l"/>
            <a:pathLst>
              <a:path h="2380266" w="3030355">
                <a:moveTo>
                  <a:pt x="0" y="0"/>
                </a:moveTo>
                <a:lnTo>
                  <a:pt x="3030355" y="0"/>
                </a:lnTo>
                <a:lnTo>
                  <a:pt x="3030355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5162550"/>
            <a:ext cx="16230600" cy="2825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3"/>
              </a:lnSpc>
              <a:spcBef>
                <a:spcPct val="0"/>
              </a:spcBef>
            </a:pPr>
            <a:r>
              <a:rPr lang="en-US" sz="3923" spc="-137">
                <a:solidFill>
                  <a:srgbClr val="60AA82"/>
                </a:solidFill>
                <a:latin typeface="Montserrat Medium"/>
              </a:rPr>
              <a:t>Current asset management practices are inefficient and error-prone, leading to suboptimal resource utilization and increased operational costs. Our project aims to develop a web-based E-Asset Management System to streamline tracking, enhance accountability, and optimize asset management processes.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76850" y="876300"/>
            <a:ext cx="7734300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36"/>
              </a:lnSpc>
            </a:pPr>
            <a:r>
              <a:rPr lang="en-US" sz="7200" spc="-252">
                <a:solidFill>
                  <a:srgbClr val="FFFFFF"/>
                </a:solidFill>
                <a:latin typeface="Agrandir"/>
              </a:rPr>
              <a:t>Work 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3194" y="2469145"/>
            <a:ext cx="16836106" cy="66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0524" indent="-420262" lvl="1">
              <a:lnSpc>
                <a:spcPts val="5255"/>
              </a:lnSpc>
              <a:buFont typeface="Arial"/>
              <a:buChar char="•"/>
            </a:pPr>
            <a:r>
              <a:rPr lang="en-US" sz="3893" spc="233">
                <a:solidFill>
                  <a:srgbClr val="FFFFFF"/>
                </a:solidFill>
                <a:latin typeface="Montserrat"/>
              </a:rPr>
              <a:t>Firstly, User Page will appear </a:t>
            </a:r>
          </a:p>
          <a:p>
            <a:pPr marL="840524" indent="-420262" lvl="1">
              <a:lnSpc>
                <a:spcPts val="5255"/>
              </a:lnSpc>
              <a:buFont typeface="Arial"/>
              <a:buChar char="•"/>
            </a:pPr>
            <a:r>
              <a:rPr lang="en-US" sz="3893" spc="233">
                <a:solidFill>
                  <a:srgbClr val="FFFFFF"/>
                </a:solidFill>
                <a:latin typeface="Montserrat"/>
              </a:rPr>
              <a:t>There are two types of Users:</a:t>
            </a:r>
          </a:p>
          <a:p>
            <a:pPr>
              <a:lnSpc>
                <a:spcPts val="5255"/>
              </a:lnSpc>
            </a:pPr>
            <a:r>
              <a:rPr lang="en-US" sz="3893" spc="233">
                <a:solidFill>
                  <a:srgbClr val="FFFFFF"/>
                </a:solidFill>
                <a:latin typeface="Montserrat"/>
              </a:rPr>
              <a:t>           </a:t>
            </a:r>
            <a:r>
              <a:rPr lang="en-US" sz="3893" spc="233">
                <a:solidFill>
                  <a:srgbClr val="FFFFFF"/>
                </a:solidFill>
                <a:latin typeface="Montserrat"/>
              </a:rPr>
              <a:t>Admin</a:t>
            </a:r>
          </a:p>
          <a:p>
            <a:pPr>
              <a:lnSpc>
                <a:spcPts val="5255"/>
              </a:lnSpc>
            </a:pPr>
            <a:r>
              <a:rPr lang="en-US" sz="3893" spc="233">
                <a:solidFill>
                  <a:srgbClr val="FFFFFF"/>
                </a:solidFill>
                <a:latin typeface="Montserrat"/>
              </a:rPr>
              <a:t>           </a:t>
            </a:r>
            <a:r>
              <a:rPr lang="en-US" sz="3893" spc="233">
                <a:solidFill>
                  <a:srgbClr val="FFFFFF"/>
                </a:solidFill>
                <a:latin typeface="Montserrat"/>
              </a:rPr>
              <a:t>Borrower</a:t>
            </a:r>
          </a:p>
          <a:p>
            <a:pPr marL="840524" indent="-420262" lvl="1">
              <a:lnSpc>
                <a:spcPts val="5255"/>
              </a:lnSpc>
              <a:buFont typeface="Arial"/>
              <a:buChar char="•"/>
            </a:pPr>
            <a:r>
              <a:rPr lang="en-US" sz="3893" spc="233">
                <a:solidFill>
                  <a:srgbClr val="FFFFFF"/>
                </a:solidFill>
                <a:latin typeface="Montserrat"/>
              </a:rPr>
              <a:t>Login by entering the Credentials </a:t>
            </a:r>
          </a:p>
          <a:p>
            <a:pPr marL="840524" indent="-420262" lvl="1">
              <a:lnSpc>
                <a:spcPts val="5255"/>
              </a:lnSpc>
              <a:buFont typeface="Arial"/>
              <a:buChar char="•"/>
            </a:pPr>
            <a:r>
              <a:rPr lang="en-US" sz="3893" spc="233">
                <a:solidFill>
                  <a:srgbClr val="FFFFFF"/>
                </a:solidFill>
                <a:latin typeface="Montserrat"/>
              </a:rPr>
              <a:t>Admin is already Registered and If Borrower doesn't exist then Register first</a:t>
            </a:r>
          </a:p>
          <a:p>
            <a:pPr marL="840524" indent="-420262" lvl="1">
              <a:lnSpc>
                <a:spcPts val="5255"/>
              </a:lnSpc>
              <a:buFont typeface="Arial"/>
              <a:buChar char="•"/>
            </a:pPr>
            <a:r>
              <a:rPr lang="en-US" sz="3893" spc="233">
                <a:solidFill>
                  <a:srgbClr val="FFFFFF"/>
                </a:solidFill>
                <a:latin typeface="Montserrat"/>
              </a:rPr>
              <a:t>Landing Page appears</a:t>
            </a:r>
          </a:p>
          <a:p>
            <a:pPr>
              <a:lnSpc>
                <a:spcPts val="5255"/>
              </a:lnSpc>
            </a:pPr>
          </a:p>
          <a:p>
            <a:pPr>
              <a:lnSpc>
                <a:spcPts val="525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11681" y="1982599"/>
            <a:ext cx="11812641" cy="7275701"/>
          </a:xfrm>
          <a:custGeom>
            <a:avLst/>
            <a:gdLst/>
            <a:ahLst/>
            <a:cxnLst/>
            <a:rect r="r" b="b" t="t" l="l"/>
            <a:pathLst>
              <a:path h="7275701" w="11812641">
                <a:moveTo>
                  <a:pt x="0" y="0"/>
                </a:moveTo>
                <a:lnTo>
                  <a:pt x="11812641" y="0"/>
                </a:lnTo>
                <a:lnTo>
                  <a:pt x="11812641" y="7275701"/>
                </a:lnTo>
                <a:lnTo>
                  <a:pt x="0" y="7275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92706" y="533400"/>
            <a:ext cx="825059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Landing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24955" y="1669790"/>
            <a:ext cx="11326551" cy="8260718"/>
          </a:xfrm>
          <a:custGeom>
            <a:avLst/>
            <a:gdLst/>
            <a:ahLst/>
            <a:cxnLst/>
            <a:rect r="r" b="b" t="t" l="l"/>
            <a:pathLst>
              <a:path h="8260718" w="11326551">
                <a:moveTo>
                  <a:pt x="0" y="0"/>
                </a:moveTo>
                <a:lnTo>
                  <a:pt x="11326550" y="0"/>
                </a:lnTo>
                <a:lnTo>
                  <a:pt x="11326550" y="8260717"/>
                </a:lnTo>
                <a:lnTo>
                  <a:pt x="0" y="8260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92706" y="533400"/>
            <a:ext cx="825059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Admin's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29542" y="1695062"/>
            <a:ext cx="9976918" cy="8331241"/>
          </a:xfrm>
          <a:custGeom>
            <a:avLst/>
            <a:gdLst/>
            <a:ahLst/>
            <a:cxnLst/>
            <a:rect r="r" b="b" t="t" l="l"/>
            <a:pathLst>
              <a:path h="8331241" w="9976918">
                <a:moveTo>
                  <a:pt x="0" y="0"/>
                </a:moveTo>
                <a:lnTo>
                  <a:pt x="9976919" y="0"/>
                </a:lnTo>
                <a:lnTo>
                  <a:pt x="9976919" y="8331241"/>
                </a:lnTo>
                <a:lnTo>
                  <a:pt x="0" y="8331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92706" y="533400"/>
            <a:ext cx="825059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User's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7176" y="-908500"/>
            <a:ext cx="8064289" cy="12103999"/>
          </a:xfrm>
          <a:custGeom>
            <a:avLst/>
            <a:gdLst/>
            <a:ahLst/>
            <a:cxnLst/>
            <a:rect r="r" b="b" t="t" l="l"/>
            <a:pathLst>
              <a:path h="12103999" w="8064289">
                <a:moveTo>
                  <a:pt x="0" y="0"/>
                </a:moveTo>
                <a:lnTo>
                  <a:pt x="8064290" y="0"/>
                </a:lnTo>
                <a:lnTo>
                  <a:pt x="8064290" y="12104000"/>
                </a:lnTo>
                <a:lnTo>
                  <a:pt x="0" y="1210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890" t="0" r="-12394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876300"/>
            <a:ext cx="7830114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36"/>
              </a:lnSpc>
            </a:pPr>
            <a:r>
              <a:rPr lang="en-US" sz="7200" spc="-252">
                <a:solidFill>
                  <a:srgbClr val="000000"/>
                </a:solidFill>
                <a:latin typeface="Agrandir"/>
              </a:rPr>
              <a:t>Future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25501" y="3153740"/>
            <a:ext cx="9808945" cy="666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13623" indent="-456812" lvl="1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Machine learning can also enhance anomaly detection for security purposes.</a:t>
            </a:r>
          </a:p>
          <a:p>
            <a:pPr marL="913623" indent="-456812" lvl="1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Expand Asset Types: Continuously expand the system's capability to accommodate various asset types.</a:t>
            </a:r>
          </a:p>
          <a:p>
            <a:pPr marL="913623" indent="-456812" lvl="1">
              <a:lnSpc>
                <a:spcPts val="4781"/>
              </a:lnSpc>
              <a:buFont typeface="Arial"/>
              <a:buChar char="•"/>
            </a:pPr>
            <a:r>
              <a:rPr lang="en-US" sz="4231" spc="-148">
                <a:solidFill>
                  <a:srgbClr val="000000"/>
                </a:solidFill>
                <a:latin typeface="Montserrat Medium"/>
              </a:rPr>
              <a:t>Feedback Mechanism: Create a feedback loop for users to suggest improvements and enhancements, driving continuous development.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19518" y="8877959"/>
            <a:ext cx="2417247" cy="3026207"/>
          </a:xfrm>
          <a:custGeom>
            <a:avLst/>
            <a:gdLst/>
            <a:ahLst/>
            <a:cxnLst/>
            <a:rect r="r" b="b" t="t" l="l"/>
            <a:pathLst>
              <a:path h="3026207" w="2417247">
                <a:moveTo>
                  <a:pt x="0" y="0"/>
                </a:moveTo>
                <a:lnTo>
                  <a:pt x="2417246" y="0"/>
                </a:lnTo>
                <a:lnTo>
                  <a:pt x="2417246" y="3026206"/>
                </a:lnTo>
                <a:lnTo>
                  <a:pt x="0" y="3026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77530" y="-1286370"/>
            <a:ext cx="2832552" cy="2588549"/>
          </a:xfrm>
          <a:custGeom>
            <a:avLst/>
            <a:gdLst/>
            <a:ahLst/>
            <a:cxnLst/>
            <a:rect r="r" b="b" t="t" l="l"/>
            <a:pathLst>
              <a:path h="2588549" w="2832552">
                <a:moveTo>
                  <a:pt x="0" y="0"/>
                </a:moveTo>
                <a:lnTo>
                  <a:pt x="2832552" y="0"/>
                </a:lnTo>
                <a:lnTo>
                  <a:pt x="2832552" y="2588549"/>
                </a:lnTo>
                <a:lnTo>
                  <a:pt x="0" y="25885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46052" y="-689971"/>
            <a:ext cx="3001354" cy="2584054"/>
          </a:xfrm>
          <a:custGeom>
            <a:avLst/>
            <a:gdLst/>
            <a:ahLst/>
            <a:cxnLst/>
            <a:rect r="r" b="b" t="t" l="l"/>
            <a:pathLst>
              <a:path h="2584054" w="3001354">
                <a:moveTo>
                  <a:pt x="0" y="0"/>
                </a:moveTo>
                <a:lnTo>
                  <a:pt x="3001355" y="0"/>
                </a:lnTo>
                <a:lnTo>
                  <a:pt x="3001355" y="2584053"/>
                </a:lnTo>
                <a:lnTo>
                  <a:pt x="0" y="2584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70189" y="8779896"/>
            <a:ext cx="2906484" cy="3014207"/>
          </a:xfrm>
          <a:custGeom>
            <a:avLst/>
            <a:gdLst/>
            <a:ahLst/>
            <a:cxnLst/>
            <a:rect r="r" b="b" t="t" l="l"/>
            <a:pathLst>
              <a:path h="3014207" w="2906484">
                <a:moveTo>
                  <a:pt x="0" y="0"/>
                </a:moveTo>
                <a:lnTo>
                  <a:pt x="2906485" y="0"/>
                </a:lnTo>
                <a:lnTo>
                  <a:pt x="2906485" y="3014208"/>
                </a:lnTo>
                <a:lnTo>
                  <a:pt x="0" y="30142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5033991"/>
            <a:ext cx="2138114" cy="2604359"/>
          </a:xfrm>
          <a:custGeom>
            <a:avLst/>
            <a:gdLst/>
            <a:ahLst/>
            <a:cxnLst/>
            <a:rect r="r" b="b" t="t" l="l"/>
            <a:pathLst>
              <a:path h="2604359" w="2138114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13073" y="-1659845"/>
            <a:ext cx="2975403" cy="3123761"/>
          </a:xfrm>
          <a:custGeom>
            <a:avLst/>
            <a:gdLst/>
            <a:ahLst/>
            <a:cxnLst/>
            <a:rect r="r" b="b" t="t" l="l"/>
            <a:pathLst>
              <a:path h="3123761" w="2975403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44371" y="8566988"/>
            <a:ext cx="2741722" cy="2626777"/>
          </a:xfrm>
          <a:custGeom>
            <a:avLst/>
            <a:gdLst/>
            <a:ahLst/>
            <a:cxnLst/>
            <a:rect r="r" b="b" t="t" l="l"/>
            <a:pathLst>
              <a:path h="2626777" w="2741722">
                <a:moveTo>
                  <a:pt x="0" y="0"/>
                </a:moveTo>
                <a:lnTo>
                  <a:pt x="2741722" y="0"/>
                </a:lnTo>
                <a:lnTo>
                  <a:pt x="2741722" y="2626777"/>
                </a:lnTo>
                <a:lnTo>
                  <a:pt x="0" y="26267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097645" y="3518455"/>
            <a:ext cx="3427404" cy="3031072"/>
          </a:xfrm>
          <a:custGeom>
            <a:avLst/>
            <a:gdLst/>
            <a:ahLst/>
            <a:cxnLst/>
            <a:rect r="r" b="b" t="t" l="l"/>
            <a:pathLst>
              <a:path h="3031072" w="3427404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16995" y="7470165"/>
            <a:ext cx="3227941" cy="3676843"/>
          </a:xfrm>
          <a:custGeom>
            <a:avLst/>
            <a:gdLst/>
            <a:ahLst/>
            <a:cxnLst/>
            <a:rect r="r" b="b" t="t" l="l"/>
            <a:pathLst>
              <a:path h="3676843" w="3227941">
                <a:moveTo>
                  <a:pt x="0" y="0"/>
                </a:moveTo>
                <a:lnTo>
                  <a:pt x="3227941" y="0"/>
                </a:lnTo>
                <a:lnTo>
                  <a:pt x="3227941" y="3676843"/>
                </a:lnTo>
                <a:lnTo>
                  <a:pt x="0" y="36768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58779" y="8450325"/>
            <a:ext cx="2163234" cy="3572134"/>
          </a:xfrm>
          <a:custGeom>
            <a:avLst/>
            <a:gdLst/>
            <a:ahLst/>
            <a:cxnLst/>
            <a:rect r="r" b="b" t="t" l="l"/>
            <a:pathLst>
              <a:path h="3572134" w="21632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916995" y="-985177"/>
            <a:ext cx="2636713" cy="3573727"/>
          </a:xfrm>
          <a:custGeom>
            <a:avLst/>
            <a:gdLst/>
            <a:ahLst/>
            <a:cxnLst/>
            <a:rect r="r" b="b" t="t" l="l"/>
            <a:pathLst>
              <a:path h="3573727" w="2636713">
                <a:moveTo>
                  <a:pt x="0" y="0"/>
                </a:moveTo>
                <a:lnTo>
                  <a:pt x="2636712" y="0"/>
                </a:lnTo>
                <a:lnTo>
                  <a:pt x="2636712" y="3573726"/>
                </a:lnTo>
                <a:lnTo>
                  <a:pt x="0" y="35737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02548" y="9200929"/>
            <a:ext cx="3030355" cy="2380266"/>
          </a:xfrm>
          <a:custGeom>
            <a:avLst/>
            <a:gdLst/>
            <a:ahLst/>
            <a:cxnLst/>
            <a:rect r="r" b="b" t="t" l="l"/>
            <a:pathLst>
              <a:path h="2380266" w="3030355">
                <a:moveTo>
                  <a:pt x="0" y="0"/>
                </a:moveTo>
                <a:lnTo>
                  <a:pt x="3030356" y="0"/>
                </a:lnTo>
                <a:lnTo>
                  <a:pt x="3030356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074943" y="-1400144"/>
            <a:ext cx="2138114" cy="2604359"/>
          </a:xfrm>
          <a:custGeom>
            <a:avLst/>
            <a:gdLst/>
            <a:ahLst/>
            <a:cxnLst/>
            <a:rect r="r" b="b" t="t" l="l"/>
            <a:pathLst>
              <a:path h="2604359" w="2138114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487449" y="2460237"/>
            <a:ext cx="2055840" cy="2573754"/>
          </a:xfrm>
          <a:custGeom>
            <a:avLst/>
            <a:gdLst/>
            <a:ahLst/>
            <a:cxnLst/>
            <a:rect r="r" b="b" t="t" l="l"/>
            <a:pathLst>
              <a:path h="2573754" w="2055840">
                <a:moveTo>
                  <a:pt x="0" y="0"/>
                </a:moveTo>
                <a:lnTo>
                  <a:pt x="2055840" y="0"/>
                </a:lnTo>
                <a:lnTo>
                  <a:pt x="2055840" y="2573754"/>
                </a:lnTo>
                <a:lnTo>
                  <a:pt x="0" y="257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03607" y="-1810090"/>
            <a:ext cx="1848187" cy="3014305"/>
          </a:xfrm>
          <a:custGeom>
            <a:avLst/>
            <a:gdLst/>
            <a:ahLst/>
            <a:cxnLst/>
            <a:rect r="r" b="b" t="t" l="l"/>
            <a:pathLst>
              <a:path h="3014305" w="1848187">
                <a:moveTo>
                  <a:pt x="0" y="0"/>
                </a:moveTo>
                <a:lnTo>
                  <a:pt x="1848187" y="0"/>
                </a:lnTo>
                <a:lnTo>
                  <a:pt x="1848187" y="3014305"/>
                </a:lnTo>
                <a:lnTo>
                  <a:pt x="0" y="30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879026" y="-985177"/>
            <a:ext cx="1464000" cy="2189392"/>
          </a:xfrm>
          <a:custGeom>
            <a:avLst/>
            <a:gdLst/>
            <a:ahLst/>
            <a:cxnLst/>
            <a:rect r="r" b="b" t="t" l="l"/>
            <a:pathLst>
              <a:path h="2189392" w="1464000">
                <a:moveTo>
                  <a:pt x="0" y="0"/>
                </a:moveTo>
                <a:lnTo>
                  <a:pt x="1464000" y="0"/>
                </a:lnTo>
                <a:lnTo>
                  <a:pt x="1464000" y="2189392"/>
                </a:lnTo>
                <a:lnTo>
                  <a:pt x="0" y="218939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578707" y="2843328"/>
            <a:ext cx="11130587" cy="2419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62"/>
              </a:lnSpc>
              <a:spcBef>
                <a:spcPct val="0"/>
              </a:spcBef>
            </a:pPr>
            <a:r>
              <a:rPr lang="en-US" sz="14450" spc="-505">
                <a:solidFill>
                  <a:srgbClr val="FFFFFF"/>
                </a:solidFill>
                <a:latin typeface="Agrandir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DAFubVIBLDI</dc:identifier>
  <dcterms:modified xsi:type="dcterms:W3CDTF">2011-08-01T06:04:30Z</dcterms:modified>
  <cp:revision>1</cp:revision>
  <dc:title>Asset Management:</dc:title>
</cp:coreProperties>
</file>